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Play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Sofia </a:t>
            </a: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Viola</a:t>
            </a: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Erin</a:t>
            </a: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Kirk</a:t>
            </a: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Malachi</a:t>
            </a: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/>
          <p:nvPr/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rgbClr val="0F4861"/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/>
          <p:nvPr/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40000">
                <a:srgbClr val="156082">
                  <a:alpha val="0"/>
                </a:srgbClr>
              </a:gs>
              <a:gs pos="100000">
                <a:srgbClr val="0F4861">
                  <a:alpha val="51764"/>
                </a:srgbClr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/>
          <p:nvPr/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17000">
                <a:srgbClr val="156082">
                  <a:alpha val="0"/>
                </a:srgbClr>
              </a:gs>
              <a:gs pos="100000">
                <a:srgbClr val="000000">
                  <a:alpha val="36862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rgbClr val="0A3041">
                  <a:alpha val="0"/>
                </a:srgbClr>
              </a:gs>
              <a:gs pos="100000">
                <a:srgbClr val="000000">
                  <a:alpha val="2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/>
          <p:nvPr/>
        </p:nvSpPr>
        <p:spPr>
          <a:xfrm rot="-9091028">
            <a:off x="5945431" y="-1032053"/>
            <a:ext cx="4990147" cy="4439131"/>
          </a:xfrm>
          <a:custGeom>
            <a:avLst/>
            <a:gdLst/>
            <a:ahLst/>
            <a:cxnLst/>
            <a:rect l="l" t="t" r="r" b="b"/>
            <a:pathLst>
              <a:path w="4990147" h="4439131" extrusionOk="0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rgbClr val="156082">
                  <a:alpha val="21960"/>
                </a:srgbClr>
              </a:gs>
              <a:gs pos="87000">
                <a:srgbClr val="43AFE2">
                  <a:alpha val="1960"/>
                </a:srgbClr>
              </a:gs>
              <a:gs pos="100000">
                <a:srgbClr val="43AFE2">
                  <a:alpha val="196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575353" y="735106"/>
            <a:ext cx="6976154" cy="318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en-US" sz="4800">
                <a:solidFill>
                  <a:srgbClr val="FFFFFF"/>
                </a:solidFill>
              </a:rPr>
              <a:t>Vine City Station</a:t>
            </a:r>
            <a:br>
              <a:rPr lang="en-US" sz="4800">
                <a:solidFill>
                  <a:srgbClr val="FFFFFF"/>
                </a:solidFill>
              </a:rPr>
            </a:br>
            <a:r>
              <a:rPr lang="en-US" sz="4800">
                <a:solidFill>
                  <a:srgbClr val="FFFFFF"/>
                </a:solidFill>
              </a:rPr>
              <a:t>Crowd Control and Metering </a:t>
            </a:r>
            <a:br>
              <a:rPr lang="en-US" sz="4800">
                <a:solidFill>
                  <a:srgbClr val="FFFFFF"/>
                </a:solidFill>
              </a:rPr>
            </a:br>
            <a:r>
              <a:rPr lang="en-US" sz="4800">
                <a:solidFill>
                  <a:srgbClr val="FFFFFF"/>
                </a:solidFill>
              </a:rPr>
              <a:t>Challenge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Rider’s Advisory Council Meeting: 4 March 2026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1340" y="642961"/>
            <a:ext cx="4520660" cy="3708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195" name="Google Shape;195;p22"/>
          <p:cNvSpPr/>
          <p:nvPr/>
        </p:nvSpPr>
        <p:spPr>
          <a:xfrm>
            <a:off x="506858" y="365126"/>
            <a:ext cx="11178283" cy="612774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092" y="6349986"/>
            <a:ext cx="1819657" cy="2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2"/>
          <p:cNvSpPr txBox="1"/>
          <p:nvPr/>
        </p:nvSpPr>
        <p:spPr>
          <a:xfrm>
            <a:off x="606175" y="544643"/>
            <a:ext cx="109094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/>
          </a:p>
        </p:txBody>
      </p:sp>
      <p:pic>
        <p:nvPicPr>
          <p:cNvPr id="198" name="Google Shape;19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700" y="5031375"/>
            <a:ext cx="3813875" cy="128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2"/>
          <p:cNvSpPr txBox="1"/>
          <p:nvPr/>
        </p:nvSpPr>
        <p:spPr>
          <a:xfrm>
            <a:off x="606175" y="1149200"/>
            <a:ext cx="106941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Using barricades to create directional flow of passengers 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Conduct safety checks on all escalators and elevators </a:t>
            </a:r>
            <a:endParaRPr sz="200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Increased wayfinding at event and verbal cues on the train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Strategically placing MARTA staff to guide customers safely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Customers feel safe and are transported effective and efficiently</a:t>
            </a:r>
            <a:endParaRPr sz="2000"/>
          </a:p>
        </p:txBody>
      </p:sp>
      <p:pic>
        <p:nvPicPr>
          <p:cNvPr id="200" name="Google Shape;20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5575" y="3519500"/>
            <a:ext cx="6810050" cy="27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700" y="3519499"/>
            <a:ext cx="3813875" cy="15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17975" y="476437"/>
            <a:ext cx="3197650" cy="25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208" name="Google Shape;208;p23"/>
          <p:cNvSpPr/>
          <p:nvPr/>
        </p:nvSpPr>
        <p:spPr>
          <a:xfrm>
            <a:off x="506858" y="365126"/>
            <a:ext cx="11178283" cy="612774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092" y="6349986"/>
            <a:ext cx="1819657" cy="2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/>
          <p:nvPr/>
        </p:nvSpPr>
        <p:spPr>
          <a:xfrm>
            <a:off x="606175" y="544643"/>
            <a:ext cx="109094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pic>
        <p:nvPicPr>
          <p:cNvPr id="211" name="Google Shape;21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8292" y="1185825"/>
            <a:ext cx="4417888" cy="5009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506858" y="365126"/>
            <a:ext cx="11178283" cy="612774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092" y="6349986"/>
            <a:ext cx="1819657" cy="2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606175" y="544643"/>
            <a:ext cx="109094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1428108" y="1366463"/>
            <a:ext cx="880495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develop a solution to address crowd control and metering at the Vine City Station during a major event.</a:t>
            </a:r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175" y="2424701"/>
            <a:ext cx="10983074" cy="378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506858" y="365126"/>
            <a:ext cx="11178283" cy="612774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092" y="6349986"/>
            <a:ext cx="1819657" cy="2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606175" y="544643"/>
            <a:ext cx="109094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1222625" y="1366463"/>
            <a:ext cx="98940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the Team</a:t>
            </a:r>
            <a:endParaRPr/>
          </a:p>
          <a:p>
            <a:pPr marL="28575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Passenger Flow</a:t>
            </a:r>
            <a:endParaRPr/>
          </a:p>
          <a:p>
            <a:pPr marL="28575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endParaRPr/>
          </a:p>
          <a:p>
            <a:pPr marL="28575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  <a:p>
            <a:pPr marL="28575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Staffing</a:t>
            </a:r>
            <a:endParaRPr/>
          </a:p>
          <a:p>
            <a:pPr marL="28575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Overall Customer </a:t>
            </a:r>
            <a:r>
              <a:rPr lang="en-US" sz="2400" b="1">
                <a:solidFill>
                  <a:schemeClr val="dk1"/>
                </a:solidFill>
              </a:rPr>
              <a:t>E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xperience</a:t>
            </a:r>
            <a:endParaRPr/>
          </a:p>
          <a:p>
            <a:pPr marL="28575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 </a:t>
            </a:r>
            <a:endParaRPr/>
          </a:p>
          <a:p>
            <a:pPr marL="28575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185826"/>
            <a:ext cx="5020638" cy="4526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506858" y="365126"/>
            <a:ext cx="11178283" cy="612774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092" y="6349986"/>
            <a:ext cx="1819657" cy="2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606175" y="544643"/>
            <a:ext cx="109094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THE TEAM</a:t>
            </a:r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2129" y="2054830"/>
            <a:ext cx="1819656" cy="276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3852" y="1221061"/>
            <a:ext cx="2049782" cy="248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03991" y="3540397"/>
            <a:ext cx="2127319" cy="248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91785" y="1221061"/>
            <a:ext cx="2018008" cy="248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09793" y="2054830"/>
            <a:ext cx="1894198" cy="248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52473" y="3708229"/>
            <a:ext cx="1819656" cy="231933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5619964" y="3821987"/>
            <a:ext cx="17660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Sofia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9507589" y="6123398"/>
            <a:ext cx="18462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Malachi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7509793" y="4664467"/>
            <a:ext cx="18196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Viola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2486058" y="5979498"/>
            <a:ext cx="9011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Kirk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1034589" y="3738316"/>
            <a:ext cx="10204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Erin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3672129" y="4952144"/>
            <a:ext cx="18196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Sade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3945276" y="5424755"/>
            <a:ext cx="517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</a:rPr>
              <a:t>MARTA Vine City Warriors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506858" y="365126"/>
            <a:ext cx="11178283" cy="612774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092" y="6349986"/>
            <a:ext cx="1819657" cy="2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606175" y="544643"/>
            <a:ext cx="109094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PASSENGER FLOW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5779227" y="2230900"/>
            <a:ext cx="47028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Staff Encouraging Tap to Pay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2-Way Flow at Pedestrian Bridge</a:t>
            </a:r>
            <a:endParaRPr sz="2000" b="1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200" b="1">
              <a:solidFill>
                <a:schemeClr val="dk1"/>
              </a:solidFill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Barricades &amp; Bollards: Control direction of overall travel</a:t>
            </a:r>
            <a:endParaRPr sz="20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Operable Escalators &amp; Elevators throughout the entire event </a:t>
            </a:r>
            <a:endParaRPr sz="20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  <a:p>
            <a:pPr marL="2857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>
                <a:solidFill>
                  <a:schemeClr val="dk1"/>
                </a:solidFill>
              </a:rPr>
              <a:t>Increased Train Frequencies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143" name="Google Shape;14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384" y="1185824"/>
            <a:ext cx="4933306" cy="50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506858" y="365126"/>
            <a:ext cx="11178283" cy="612774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092" y="6349986"/>
            <a:ext cx="1819657" cy="2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1315100" y="445418"/>
            <a:ext cx="1090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endParaRPr/>
          </a:p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1320" y="1103742"/>
            <a:ext cx="4548882" cy="298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4500" y="3684125"/>
            <a:ext cx="5996825" cy="26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>
          <a:xfrm>
            <a:off x="704500" y="574937"/>
            <a:ext cx="51618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000" b="1">
                <a:solidFill>
                  <a:schemeClr val="dk1"/>
                </a:solidFill>
              </a:rPr>
              <a:t>eefing up staff at each platform will help with passenger flow </a:t>
            </a:r>
            <a:endParaRPr sz="200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One person at a time on the escalator 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Staff notifying customers when train is at capacity 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Conduct safety check on all station escalators and elevators  prior to the event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01320" y="4089115"/>
            <a:ext cx="4548882" cy="2224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506858" y="365126"/>
            <a:ext cx="11178283" cy="612774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092" y="6349986"/>
            <a:ext cx="1819657" cy="2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/>
        </p:nvSpPr>
        <p:spPr>
          <a:xfrm>
            <a:off x="606175" y="544643"/>
            <a:ext cx="109094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pic>
        <p:nvPicPr>
          <p:cNvPr id="164" name="Google Shape;16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4463" y="783429"/>
            <a:ext cx="3361361" cy="274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8473" y="2027873"/>
            <a:ext cx="3711262" cy="4167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9736" y="2027873"/>
            <a:ext cx="3924728" cy="149826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4299735" y="3657600"/>
            <a:ext cx="72159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Staff holding “Ask me a question” sign so people know where to go if they are lost </a:t>
            </a:r>
            <a:endParaRPr sz="200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More accurate train arrival time notices during special/increased frequencies </a:t>
            </a:r>
            <a:endParaRPr sz="200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Increased wayfinding at event location</a:t>
            </a:r>
            <a:endParaRPr sz="2000" b="1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M</a:t>
            </a:r>
            <a:r>
              <a:rPr lang="en-US" sz="2000" b="1">
                <a:solidFill>
                  <a:schemeClr val="dk1"/>
                </a:solidFill>
              </a:rPr>
              <a:t>ore verbal cues on the train throughout the system specifically for the event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173" name="Google Shape;173;p20"/>
          <p:cNvSpPr/>
          <p:nvPr/>
        </p:nvSpPr>
        <p:spPr>
          <a:xfrm>
            <a:off x="506858" y="365126"/>
            <a:ext cx="11178283" cy="612774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092" y="6349986"/>
            <a:ext cx="1819657" cy="2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/>
          <p:nvPr/>
        </p:nvSpPr>
        <p:spPr>
          <a:xfrm>
            <a:off x="606175" y="544643"/>
            <a:ext cx="109094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STAFFING</a:t>
            </a:r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1178216"/>
            <a:ext cx="5367391" cy="478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/>
          <p:nvPr/>
        </p:nvSpPr>
        <p:spPr>
          <a:xfrm>
            <a:off x="6298058" y="1997839"/>
            <a:ext cx="50556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MARTA staff on the platform by each door of the train allowing people on and off the train until at capacity </a:t>
            </a:r>
            <a:endParaRPr sz="200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MARTA staff at the fare gates to encourage tap to pay for faster flow</a:t>
            </a:r>
            <a:endParaRPr sz="200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MARTA staff at each escalator allowing one person at a time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Additional staff on the platform</a:t>
            </a:r>
            <a:r>
              <a:rPr lang="en-US" sz="1800" b="1">
                <a:solidFill>
                  <a:schemeClr val="dk1"/>
                </a:solidFill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183" name="Google Shape;183;p21"/>
          <p:cNvSpPr/>
          <p:nvPr/>
        </p:nvSpPr>
        <p:spPr>
          <a:xfrm>
            <a:off x="506858" y="365126"/>
            <a:ext cx="11178283" cy="612774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092" y="6349986"/>
            <a:ext cx="1819657" cy="2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 txBox="1"/>
          <p:nvPr/>
        </p:nvSpPr>
        <p:spPr>
          <a:xfrm>
            <a:off x="606175" y="544643"/>
            <a:ext cx="109094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OVERALL CUSTOMER EXPERIENCE (CX)</a:t>
            </a:r>
            <a:endParaRPr/>
          </a:p>
        </p:txBody>
      </p:sp>
      <p:sp>
        <p:nvSpPr>
          <p:cNvPr id="186" name="Google Shape;186;p21"/>
          <p:cNvSpPr txBox="1"/>
          <p:nvPr/>
        </p:nvSpPr>
        <p:spPr>
          <a:xfrm>
            <a:off x="996593" y="3179887"/>
            <a:ext cx="88050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Customers feel safe while in the station 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QR codes for CX Survey</a:t>
            </a:r>
            <a:endParaRPr sz="200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Efficient &amp; Effective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Customers feel supported by MARTA 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Handing out MARTA swag </a:t>
            </a:r>
            <a:endParaRPr sz="200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7542" y="1097603"/>
            <a:ext cx="4316542" cy="187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175" y="1097605"/>
            <a:ext cx="3806259" cy="187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2434" y="1097604"/>
            <a:ext cx="2825392" cy="1870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Widescreen</PresentationFormat>
  <Paragraphs>88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Play</vt:lpstr>
      <vt:lpstr>Office Theme</vt:lpstr>
      <vt:lpstr>Vine City Station Crowd Control and Metering 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malachi simmons</dc:creator>
  <cp:lastModifiedBy>malachi simmons</cp:lastModifiedBy>
  <cp:revision>1</cp:revision>
  <dcterms:modified xsi:type="dcterms:W3CDTF">2026-02-27T17:00:42Z</dcterms:modified>
</cp:coreProperties>
</file>